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23" r:id="rId2"/>
  </p:sldMasterIdLst>
  <p:notesMasterIdLst>
    <p:notesMasterId r:id="rId43"/>
  </p:notesMasterIdLst>
  <p:sldIdLst>
    <p:sldId id="347" r:id="rId3"/>
    <p:sldId id="303" r:id="rId4"/>
    <p:sldId id="356" r:id="rId5"/>
    <p:sldId id="343" r:id="rId6"/>
    <p:sldId id="344" r:id="rId7"/>
    <p:sldId id="348" r:id="rId8"/>
    <p:sldId id="349" r:id="rId9"/>
    <p:sldId id="357" r:id="rId10"/>
    <p:sldId id="306" r:id="rId11"/>
    <p:sldId id="307" r:id="rId12"/>
    <p:sldId id="309" r:id="rId13"/>
    <p:sldId id="311" r:id="rId14"/>
    <p:sldId id="316" r:id="rId15"/>
    <p:sldId id="317" r:id="rId16"/>
    <p:sldId id="313" r:id="rId17"/>
    <p:sldId id="314" r:id="rId18"/>
    <p:sldId id="318" r:id="rId19"/>
    <p:sldId id="320" r:id="rId20"/>
    <p:sldId id="321" r:id="rId21"/>
    <p:sldId id="322" r:id="rId22"/>
    <p:sldId id="323" r:id="rId23"/>
    <p:sldId id="345" r:id="rId24"/>
    <p:sldId id="350" r:id="rId25"/>
    <p:sldId id="353" r:id="rId26"/>
    <p:sldId id="354" r:id="rId27"/>
    <p:sldId id="355" r:id="rId28"/>
    <p:sldId id="351" r:id="rId29"/>
    <p:sldId id="352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4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94660"/>
  </p:normalViewPr>
  <p:slideViewPr>
    <p:cSldViewPr>
      <p:cViewPr varScale="1">
        <p:scale>
          <a:sx n="55" d="100"/>
          <a:sy n="55" d="100"/>
        </p:scale>
        <p:origin x="90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10/28/2019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1C2FFA-A156-4DA9-9A86-37496A3347D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5B2DD2-C51F-4B78-BF89-A317F1C3894B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FD899-C1CB-4264-9DEA-0899DB868029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BC6EBD-1404-4942-92E6-3F5DBFFACA4E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3587B5-E54B-426A-BFB8-FFA9E593A1BA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87247-BF2A-47FF-857F-34A3925019E3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FD6E7-4AFE-4932-8A9F-50B82F2D7103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F50AC4-2657-4FFE-B6AD-07C24E4887FA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D28179-59CB-4236-851E-A8241178666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AC6CB3-89DF-4459-B3A6-1A1740FC2304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A1C6E-C13B-4871-BE4E-F352647079A5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634C8-D212-4D07-98CC-0369E1F7A25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E0272F-729F-450E-B521-D745B076FD1A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312621-8658-4DC5-AEF9-EAC5651207A8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B4593D-8FCB-4C04-96C7-2FB456840E3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E6A5E-C0FC-42C7-B4C8-9E753EB6A351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96410-6E86-4EA6-8EB9-D3BFDC1AC25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02866-78C2-4384-9C94-9C69B5D35DF0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BB5F5-4CAE-4AA4-B528-D15883D25FC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20616-DB01-472B-9428-B9267FA1FFB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9C0CD-4FF4-4B1A-9E85-08EF658E8DF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31D0B6-9542-4277-9669-98BD4AD49BD0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5913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7976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1523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3436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2233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5E56-A759-4171-9DC6-120A98296451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8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13076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19303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36310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754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87202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3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Trees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031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degree</a:t>
            </a:r>
            <a:r>
              <a:rPr lang="en-US" altLang="en-US" dirty="0" smtClean="0">
                <a:latin typeface="Arial" charset="0"/>
                <a:cs typeface="Arial" charset="0"/>
              </a:rPr>
              <a:t> of a node is defined as the number of its children:   	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deg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smtClean="0">
                <a:latin typeface="Arial" charset="0"/>
                <a:cs typeface="Arial" charset="0"/>
              </a:rPr>
              <a:t>I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= 3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Nodes with the same parent are </a:t>
            </a:r>
            <a:r>
              <a:rPr lang="en-US" altLang="en-US" i="1" dirty="0" smtClean="0">
                <a:latin typeface="Arial" charset="0"/>
                <a:cs typeface="Arial" charset="0"/>
              </a:rPr>
              <a:t>siblings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J, K, and L are siblings</a:t>
            </a: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4.1.1.1</a:t>
            </a:r>
          </a:p>
        </p:txBody>
      </p:sp>
      <p:pic>
        <p:nvPicPr>
          <p:cNvPr id="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0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7181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Nodes with degree zero are also called </a:t>
            </a:r>
            <a:r>
              <a:rPr lang="en-US" altLang="en-US" i="1" dirty="0" smtClean="0">
                <a:solidFill>
                  <a:schemeClr val="hlink"/>
                </a:solidFill>
                <a:latin typeface="Arial" charset="0"/>
                <a:cs typeface="Arial" charset="0"/>
              </a:rPr>
              <a:t>leaf nodes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other nodes are said to be </a:t>
            </a:r>
            <a:r>
              <a:rPr lang="en-US" altLang="en-US" i="1" dirty="0" smtClean="0">
                <a:latin typeface="Arial" charset="0"/>
                <a:cs typeface="Arial" charset="0"/>
              </a:rPr>
              <a:t>internal nodes</a:t>
            </a:r>
            <a:r>
              <a:rPr lang="en-US" altLang="en-US" dirty="0" smtClean="0">
                <a:latin typeface="Arial" charset="0"/>
                <a:cs typeface="Arial" charset="0"/>
              </a:rPr>
              <a:t>, that is, they are internal to the tree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4.1.1.1</a:t>
            </a:r>
          </a:p>
        </p:txBody>
      </p:sp>
    </p:spTree>
    <p:extLst>
      <p:ext uri="{BB962C8B-B14F-4D97-AF65-F5344CB8AC3E}">
        <p14:creationId xmlns:p14="http://schemas.microsoft.com/office/powerpoint/2010/main" val="16268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3128329" cy="402336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Internal nodes</a:t>
            </a:r>
            <a:r>
              <a:rPr lang="en-CA" alt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Having one or more child node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3316" name="Picture 2" descr="C:\Users\dwharder\Desktop\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82" y="1737361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06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143250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each node in a tree, there exists a unique path from the root node to that node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Depth is measure w.r.t root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depth</a:t>
            </a:r>
            <a:r>
              <a:rPr lang="en-US" altLang="en-US" dirty="0" smtClean="0">
                <a:latin typeface="Arial" charset="0"/>
                <a:cs typeface="Arial" charset="0"/>
              </a:rPr>
              <a:t> of the node,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 has depth 2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 has depth 3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4211638" y="5865813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283075" y="5014913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14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6943725" y="1845734"/>
            <a:ext cx="1423035" cy="402336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Nodes of depth up to 17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49600" y="6119813"/>
            <a:ext cx="22637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54350" y="5386388"/>
            <a:ext cx="3889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68700" y="4189413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3286125" y="401796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9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2646363" y="5207000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14</a:t>
            </a:r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2744788" y="5935663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24075" y="2997200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8" name="TextBox 16"/>
          <p:cNvSpPr txBox="1">
            <a:spLocks noChangeArrowheads="1"/>
          </p:cNvSpPr>
          <p:nvPr/>
        </p:nvSpPr>
        <p:spPr bwMode="auto">
          <a:xfrm>
            <a:off x="1835150" y="2816225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014538" y="2043113"/>
            <a:ext cx="496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0" name="TextBox 18"/>
          <p:cNvSpPr txBox="1">
            <a:spLocks noChangeArrowheads="1"/>
          </p:cNvSpPr>
          <p:nvPr/>
        </p:nvSpPr>
        <p:spPr bwMode="auto">
          <a:xfrm>
            <a:off x="1741488" y="186213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0</a:t>
            </a:r>
          </a:p>
        </p:txBody>
      </p:sp>
      <p:sp>
        <p:nvSpPr>
          <p:cNvPr id="19471" name="TextBox 1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4.1.1.3</a:t>
            </a:r>
          </a:p>
        </p:txBody>
      </p:sp>
    </p:spTree>
    <p:extLst>
      <p:ext uri="{BB962C8B-B14F-4D97-AF65-F5344CB8AC3E}">
        <p14:creationId xmlns:p14="http://schemas.microsoft.com/office/powerpoint/2010/main" val="230623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14889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480060" y="1737361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shape of a rooted tree gives a natural flow from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root node</a:t>
            </a:r>
            <a:r>
              <a:rPr lang="en-US" altLang="en-US" dirty="0" smtClean="0">
                <a:latin typeface="Arial" charset="0"/>
                <a:cs typeface="Arial" charset="0"/>
              </a:rPr>
              <a:t>, or just </a:t>
            </a:r>
            <a:r>
              <a:rPr lang="en-US" altLang="en-US" i="1" dirty="0" smtClean="0">
                <a:latin typeface="Arial" charset="0"/>
                <a:cs typeface="Arial" charset="0"/>
              </a:rPr>
              <a:t>root</a:t>
            </a:r>
          </a:p>
          <a:p>
            <a:pPr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GB" dirty="0" smtClean="0"/>
              <a:t>The natural flow from the root to any node within the tree.</a:t>
            </a: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8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47454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467545" y="1845734"/>
            <a:ext cx="3888432" cy="402336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 path is a sequence of nodes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  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...,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where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a child of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the path (B, E, G)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has length 2</a:t>
            </a:r>
          </a:p>
        </p:txBody>
      </p:sp>
    </p:spTree>
    <p:extLst>
      <p:ext uri="{BB962C8B-B14F-4D97-AF65-F5344CB8AC3E}">
        <p14:creationId xmlns:p14="http://schemas.microsoft.com/office/powerpoint/2010/main" val="357805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height</a:t>
            </a:r>
            <a:r>
              <a:rPr lang="en-US" altLang="en-US" dirty="0" smtClean="0">
                <a:latin typeface="Arial" charset="0"/>
                <a:cs typeface="Arial" charset="0"/>
              </a:rPr>
              <a:t> of a tree is defined as the maximum depth of any node within the 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 of a tree with one node is 0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Just the root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Maximum path length between the node and a leaf node or max number of descendent along a path (excluding it self) leaf node</a:t>
            </a: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Height measure from the bottom</a:t>
            </a: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1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If a path exists from node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to node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an </a:t>
            </a:r>
            <a:r>
              <a:rPr lang="en-US" altLang="en-US" i="1" smtClean="0">
                <a:latin typeface="Arial" charset="0"/>
                <a:cs typeface="Arial" charset="0"/>
              </a:rPr>
              <a:t>ancestor</a:t>
            </a:r>
            <a:r>
              <a:rPr lang="en-US" altLang="en-US" smtClean="0">
                <a:latin typeface="Arial" charset="0"/>
                <a:cs typeface="Arial" charset="0"/>
              </a:rPr>
              <a:t>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is a </a:t>
            </a:r>
            <a:r>
              <a:rPr lang="en-US" altLang="en-US" i="1" smtClean="0">
                <a:latin typeface="Arial" charset="0"/>
                <a:cs typeface="Arial" charset="0"/>
              </a:rPr>
              <a:t>descendent</a:t>
            </a:r>
            <a:r>
              <a:rPr lang="en-US" altLang="en-US" smtClean="0">
                <a:latin typeface="Arial" charset="0"/>
                <a:cs typeface="Arial" charset="0"/>
              </a:rPr>
              <a:t>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Thus, a node is both an ancestor and a descendant of itself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can add the adjective </a:t>
            </a:r>
            <a:r>
              <a:rPr lang="en-US" altLang="en-US" i="1" smtClean="0">
                <a:latin typeface="Arial" charset="0"/>
                <a:cs typeface="Arial" charset="0"/>
              </a:rPr>
              <a:t>strict</a:t>
            </a:r>
            <a:r>
              <a:rPr lang="en-US" altLang="en-US" smtClean="0">
                <a:latin typeface="Arial" charset="0"/>
                <a:cs typeface="Arial" charset="0"/>
              </a:rPr>
              <a:t> to exclude equality: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a </a:t>
            </a:r>
            <a:r>
              <a:rPr lang="en-US" altLang="en-US" i="1" smtClean="0">
                <a:latin typeface="Arial" charset="0"/>
                <a:cs typeface="Arial" charset="0"/>
              </a:rPr>
              <a:t>strict descendent</a:t>
            </a:r>
            <a:r>
              <a:rPr lang="en-US" altLang="en-US" smtClean="0">
                <a:latin typeface="Arial" charset="0"/>
                <a:cs typeface="Arial" charset="0"/>
              </a:rPr>
              <a:t>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if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a descendant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but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 ≠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root node is an ancestor of all nodes</a:t>
            </a:r>
          </a:p>
        </p:txBody>
      </p:sp>
    </p:spTree>
    <p:extLst>
      <p:ext uri="{BB962C8B-B14F-4D97-AF65-F5344CB8AC3E}">
        <p14:creationId xmlns:p14="http://schemas.microsoft.com/office/powerpoint/2010/main" val="137518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descendants of node B are B, C, D, E, F, and G: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ancestors of node I are I, H, and A:</a:t>
            </a:r>
          </a:p>
        </p:txBody>
      </p:sp>
      <p:pic>
        <p:nvPicPr>
          <p:cNvPr id="23556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214813"/>
            <a:ext cx="23764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322" y="2314527"/>
            <a:ext cx="2376487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4.1.1.4</a:t>
            </a:r>
          </a:p>
        </p:txBody>
      </p:sp>
    </p:spTree>
    <p:extLst>
      <p:ext uri="{BB962C8B-B14F-4D97-AF65-F5344CB8AC3E}">
        <p14:creationId xmlns:p14="http://schemas.microsoft.com/office/powerpoint/2010/main" val="19042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" y="332656"/>
            <a:ext cx="9144000" cy="5536438"/>
          </a:xfrm>
        </p:spPr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US" altLang="en-US" sz="3200" dirty="0" smtClean="0">
                <a:latin typeface="Arial" charset="0"/>
                <a:cs typeface="Arial" charset="0"/>
              </a:rPr>
              <a:t>	In this topic, we will cover:</a:t>
            </a:r>
          </a:p>
          <a:p>
            <a:pPr lvl="1"/>
            <a:r>
              <a:rPr lang="en-US" altLang="en-US" sz="2800" dirty="0" smtClean="0">
                <a:latin typeface="Arial" charset="0"/>
                <a:cs typeface="Arial" charset="0"/>
              </a:rPr>
              <a:t>Definition of a tree data structure and its components</a:t>
            </a:r>
          </a:p>
          <a:p>
            <a:pPr lvl="1"/>
            <a:r>
              <a:rPr lang="en-US" altLang="en-US" sz="2800" dirty="0" smtClean="0">
                <a:latin typeface="Arial" charset="0"/>
                <a:cs typeface="Arial" charset="0"/>
              </a:rPr>
              <a:t>Concepts of: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Root, internal, and leaf nodes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Parents, children, and siblings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Paths, path length, height, and depth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Ancestors and descendants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Ordered and unordered trees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Subtrees</a:t>
            </a:r>
          </a:p>
          <a:p>
            <a:pPr lvl="1"/>
            <a:r>
              <a:rPr lang="en-US" altLang="en-US" sz="2800" dirty="0" smtClean="0">
                <a:latin typeface="Arial" charset="0"/>
                <a:cs typeface="Arial" charset="0"/>
              </a:rPr>
              <a:t>Examples</a:t>
            </a:r>
          </a:p>
          <a:p>
            <a:pPr lvl="2"/>
            <a:r>
              <a:rPr lang="en-US" altLang="en-US" sz="2000" dirty="0" smtClean="0">
                <a:latin typeface="Arial" charset="0"/>
                <a:cs typeface="Arial" charset="0"/>
              </a:rPr>
              <a:t>XHTML and CSS</a:t>
            </a:r>
          </a:p>
        </p:txBody>
      </p:sp>
    </p:spTree>
    <p:extLst>
      <p:ext uri="{BB962C8B-B14F-4D97-AF65-F5344CB8AC3E}">
        <p14:creationId xmlns:p14="http://schemas.microsoft.com/office/powerpoint/2010/main" val="3879769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wharder\Desktop\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1770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813860" y="-145993"/>
            <a:ext cx="7543800" cy="1450757"/>
          </a:xfrm>
        </p:spPr>
        <p:txBody>
          <a:bodyPr/>
          <a:lstStyle/>
          <a:p>
            <a:r>
              <a:rPr lang="en-CA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642410" y="1312068"/>
            <a:ext cx="7886700" cy="4351338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All descendants (including itself) of the indicated node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5314157" y="3523456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4.1.1.4</a:t>
            </a:r>
          </a:p>
        </p:txBody>
      </p:sp>
    </p:spTree>
    <p:extLst>
      <p:ext uri="{BB962C8B-B14F-4D97-AF65-F5344CB8AC3E}">
        <p14:creationId xmlns:p14="http://schemas.microsoft.com/office/powerpoint/2010/main" val="2696508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wharder\Desktop\v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06612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All ancestors (including itself) of the indicated node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5314157" y="3523456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1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Binary tre</a:t>
            </a:r>
            <a:r>
              <a:rPr lang="en-GB" dirty="0"/>
              <a:t>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is an ordered tree in which every node has at most 2 children </a:t>
            </a:r>
          </a:p>
          <a:p>
            <a:r>
              <a:rPr lang="en-GB" dirty="0" smtClean="0"/>
              <a:t>Each children is labelled either left  or right child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69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81000"/>
            <a:ext cx="8989391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23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66132"/>
          </a:xfrm>
        </p:spPr>
        <p:txBody>
          <a:bodyPr/>
          <a:lstStyle/>
          <a:p>
            <a:r>
              <a:rPr lang="en-US" dirty="0" smtClean="0"/>
              <a:t>Properties of a Binary Tree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81063" y="1052846"/>
            <a:ext cx="9075295" cy="104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625" y="2514600"/>
            <a:ext cx="6657975" cy="378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393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0921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98721"/>
            <a:ext cx="8839200" cy="99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338137" y="2895600"/>
            <a:ext cx="8424863" cy="335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9873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28600" y="152400"/>
            <a:ext cx="8667750" cy="124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228600" y="1524000"/>
            <a:ext cx="8772526" cy="134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048000"/>
            <a:ext cx="8763000" cy="108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098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"/>
            <a:ext cx="8915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358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750484" y="133349"/>
            <a:ext cx="8012516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4810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XML of XHTML has a tree structure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Cascading Style Sheets (CSS) use the tree structure to modify the display of HTML</a:t>
            </a:r>
          </a:p>
        </p:txBody>
      </p:sp>
    </p:spTree>
    <p:extLst>
      <p:ext uri="{BB962C8B-B14F-4D97-AF65-F5344CB8AC3E}">
        <p14:creationId xmlns:p14="http://schemas.microsoft.com/office/powerpoint/2010/main" val="316342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tree is a data structure that stores data in a non-linear manner.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028825" y="2286000"/>
            <a:ext cx="5286375" cy="319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864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following XHTML document</a:t>
            </a:r>
            <a:endParaRPr lang="en-US" altLang="en-US" sz="44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48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Consider the following XHTML document</a:t>
            </a:r>
            <a:endParaRPr lang="en-US" altLang="en-US" sz="32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2627313" y="2781300"/>
            <a:ext cx="338455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997575" y="2557463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heading</a:t>
            </a:r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 flipH="1" flipV="1">
            <a:off x="3924300" y="4292600"/>
            <a:ext cx="1584325" cy="217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H="1">
            <a:off x="5326063" y="2852738"/>
            <a:ext cx="7207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 flipV="1">
            <a:off x="2555875" y="4306888"/>
            <a:ext cx="2952750" cy="217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5470525" y="4310063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underlining</a:t>
            </a:r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 flipV="1">
            <a:off x="4859338" y="4292600"/>
            <a:ext cx="1871662" cy="865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 flipH="1" flipV="1">
            <a:off x="2470150" y="4110038"/>
            <a:ext cx="424815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6664325" y="50053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paragraph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323850" y="3635375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body of page</a:t>
            </a: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 flipV="1">
            <a:off x="1309688" y="3244850"/>
            <a:ext cx="5048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1309688" y="3963988"/>
            <a:ext cx="5048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 flipH="1">
            <a:off x="2713038" y="2133600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5040313" y="1909763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title</a:t>
            </a: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4605338" y="2205038"/>
            <a:ext cx="5048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066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314825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z="24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The nested tags define a tree rooted at the HTML tag</a:t>
            </a:r>
            <a:endParaRPr lang="en-US" altLang="en-US" sz="24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5871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76450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1747" name="Rectangle 10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Web browsers render  this tree as a web page</a:t>
            </a:r>
          </a:p>
        </p:txBody>
      </p:sp>
      <p:pic>
        <p:nvPicPr>
          <p:cNvPr id="31749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502150"/>
            <a:ext cx="6424613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1403350" y="3429000"/>
            <a:ext cx="1584325" cy="11509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843213" y="3429000"/>
            <a:ext cx="360362" cy="20875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3708400" y="3789363"/>
            <a:ext cx="28733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80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XML tags </a:t>
            </a:r>
            <a:r>
              <a:rPr lang="en-US" altLang="en-US" sz="2400" b="1" smtClean="0">
                <a:latin typeface="Consolas" pitchFamily="49" charset="0"/>
                <a:cs typeface="Consolas" pitchFamily="49" charset="0"/>
              </a:rPr>
              <a:t>&lt;tag&gt;...&lt;/tag&gt;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must be nested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to get the following effect:</a:t>
            </a:r>
          </a:p>
          <a:p>
            <a:pPr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                </a:t>
            </a:r>
            <a:r>
              <a:rPr lang="en-US" altLang="en-US" u="sng" smtClean="0">
                <a:latin typeface="Arial" charset="0"/>
                <a:cs typeface="Arial" charset="0"/>
              </a:rPr>
              <a:t>1 2 3 </a:t>
            </a:r>
            <a:r>
              <a:rPr lang="en-US" altLang="en-US" b="1" u="sng" smtClean="0">
                <a:latin typeface="Arial" charset="0"/>
                <a:cs typeface="Arial" charset="0"/>
              </a:rPr>
              <a:t>4 5 6</a:t>
            </a:r>
            <a:r>
              <a:rPr lang="en-US" altLang="en-US" b="1" smtClean="0">
                <a:latin typeface="Arial" charset="0"/>
                <a:cs typeface="Arial" charset="0"/>
              </a:rPr>
              <a:t> 7 8 9</a:t>
            </a:r>
          </a:p>
          <a:p>
            <a:pPr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you may use</a:t>
            </a:r>
            <a:endParaRPr lang="en-US" altLang="en-US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b="1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&lt;u&gt;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1 2 3 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4 5 6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&lt;/u&gt;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7 8 9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You may not use:</a:t>
            </a:r>
          </a:p>
          <a:p>
            <a:pPr>
              <a:buFontTx/>
              <a:buNone/>
            </a:pPr>
            <a:r>
              <a:rPr lang="en-US" altLang="en-US" b="1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&lt;u&gt;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1 2 3 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&lt;b&gt;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4 5 6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&lt;/u&gt;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 7 8 9</a:t>
            </a:r>
            <a:r>
              <a:rPr lang="en-US" altLang="en-US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&lt;/b&gt;</a:t>
            </a:r>
          </a:p>
        </p:txBody>
      </p:sp>
    </p:spTree>
    <p:extLst>
      <p:ext uri="{BB962C8B-B14F-4D97-AF65-F5344CB8AC3E}">
        <p14:creationId xmlns:p14="http://schemas.microsoft.com/office/powerpoint/2010/main" val="311968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55733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Cascading Style Sheets (CSS) make use of this tree structure to describe how HTML should be displayed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For example:</a:t>
            </a:r>
          </a:p>
          <a:p>
            <a:pPr>
              <a:buFontTx/>
              <a:buNone/>
            </a:pPr>
            <a:r>
              <a:rPr lang="en-US" altLang="en-US" smtClean="0">
                <a:latin typeface="Consolas" pitchFamily="49" charset="0"/>
                <a:cs typeface="Consolas" pitchFamily="49" charset="0"/>
              </a:rPr>
              <a:t>			&lt;style type="text/css"&gt;</a:t>
            </a:r>
          </a:p>
          <a:p>
            <a:pPr>
              <a:buFontTx/>
              <a:buNone/>
            </a:pPr>
            <a:r>
              <a:rPr lang="en-US" altLang="en-US" smtClean="0">
                <a:latin typeface="Consolas" pitchFamily="49" charset="0"/>
                <a:cs typeface="Consolas" pitchFamily="49" charset="0"/>
              </a:rPr>
              <a:t>			   h1 { color:blue; }</a:t>
            </a:r>
          </a:p>
          <a:p>
            <a:pPr>
              <a:buFontTx/>
              <a:buNone/>
            </a:pPr>
            <a:r>
              <a:rPr lang="en-US" altLang="en-US" smtClean="0">
                <a:latin typeface="Consolas" pitchFamily="49" charset="0"/>
                <a:cs typeface="Consolas" pitchFamily="49" charset="0"/>
              </a:rPr>
              <a:t>			&lt;/style&gt;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indicates all text/decorations </a:t>
            </a:r>
            <a:r>
              <a:rPr lang="en-US" altLang="en-US" u="sng" smtClean="0">
                <a:latin typeface="Arial" charset="0"/>
                <a:cs typeface="Arial" charset="0"/>
              </a:rPr>
              <a:t>descendant</a:t>
            </a:r>
            <a:r>
              <a:rPr lang="en-US" altLang="en-US" smtClean="0">
                <a:latin typeface="Arial" charset="0"/>
                <a:cs typeface="Arial" charset="0"/>
              </a:rPr>
              <a:t> from an </a:t>
            </a:r>
            <a:r>
              <a:rPr lang="en-US" altLang="en-US" sz="2200" smtClean="0"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mtClean="0">
                <a:latin typeface="Arial" charset="0"/>
                <a:cs typeface="Arial" charset="0"/>
              </a:rPr>
              <a:t> header should be blue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4.1.3.1</a:t>
            </a:r>
          </a:p>
        </p:txBody>
      </p:sp>
    </p:spTree>
    <p:extLst>
      <p:ext uri="{BB962C8B-B14F-4D97-AF65-F5344CB8AC3E}">
        <p14:creationId xmlns:p14="http://schemas.microsoft.com/office/powerpoint/2010/main" val="86525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370138"/>
            <a:ext cx="636905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this style renders as follows: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&lt;style type="text/css"&gt;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en-US" sz="16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 { color:</a:t>
            </a:r>
            <a:r>
              <a:rPr lang="en-US" altLang="en-US" sz="16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;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&lt;/style&gt;</a:t>
            </a:r>
          </a:p>
          <a:p>
            <a:pPr>
              <a:buFontTx/>
              <a:buNone/>
            </a:pPr>
            <a:endParaRPr lang="en-US" altLang="en-US" sz="1800" smtClean="0">
              <a:latin typeface="Arial" charset="0"/>
              <a:cs typeface="Arial" charset="0"/>
            </a:endParaRPr>
          </a:p>
        </p:txBody>
      </p:sp>
      <p:pic>
        <p:nvPicPr>
          <p:cNvPr id="34821" name="Picture 5" descr="t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29125"/>
            <a:ext cx="6416675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4.1.3.1</a:t>
            </a:r>
          </a:p>
        </p:txBody>
      </p:sp>
    </p:spTree>
    <p:extLst>
      <p:ext uri="{BB962C8B-B14F-4D97-AF65-F5344CB8AC3E}">
        <p14:creationId xmlns:p14="http://schemas.microsoft.com/office/powerpoint/2010/main" val="211579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t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349500"/>
            <a:ext cx="63690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this style renders as follows: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&lt;style type="text/css"&gt;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en-US" sz="16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 { color:</a:t>
            </a:r>
            <a:r>
              <a:rPr lang="en-US" altLang="en-US" sz="16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;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   u { color:red;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&lt;/style&gt;</a:t>
            </a:r>
            <a:endParaRPr lang="en-US" altLang="en-US" sz="1600" smtClean="0">
              <a:latin typeface="Arial" charset="0"/>
              <a:cs typeface="Arial" charset="0"/>
            </a:endParaRPr>
          </a:p>
        </p:txBody>
      </p:sp>
      <p:pic>
        <p:nvPicPr>
          <p:cNvPr id="35845" name="Picture 6" descr="t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37063"/>
            <a:ext cx="640080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4.1.3.1</a:t>
            </a:r>
          </a:p>
        </p:txBody>
      </p:sp>
    </p:spTree>
    <p:extLst>
      <p:ext uri="{BB962C8B-B14F-4D97-AF65-F5344CB8AC3E}">
        <p14:creationId xmlns:p14="http://schemas.microsoft.com/office/powerpoint/2010/main" val="3429096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you don’t want underlined items in headers (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h1</a:t>
            </a:r>
            <a:r>
              <a:rPr lang="en-US" altLang="en-US" smtClean="0">
                <a:latin typeface="Arial" charset="0"/>
                <a:cs typeface="Arial" charset="0"/>
              </a:rPr>
              <a:t>) to be red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More specifically, suppose you want any underlined text within paragraphs to be red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That is, you only want text marked as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&lt;u&gt;text&lt;/u&gt;</a:t>
            </a: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to be underlined if it is a descendant of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altLang="en-US" sz="1800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tag</a:t>
            </a:r>
          </a:p>
        </p:txBody>
      </p:sp>
      <p:sp>
        <p:nvSpPr>
          <p:cNvPr id="3686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4.1.3.1</a:t>
            </a:r>
          </a:p>
        </p:txBody>
      </p:sp>
    </p:spTree>
    <p:extLst>
      <p:ext uri="{BB962C8B-B14F-4D97-AF65-F5344CB8AC3E}">
        <p14:creationId xmlns:p14="http://schemas.microsoft.com/office/powerpoint/2010/main" val="348730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7" descr="t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349500"/>
            <a:ext cx="63690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For example, this style renders as follows:</a:t>
            </a:r>
            <a:endParaRPr lang="en-US" altLang="en-US" sz="18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&lt;style type="text/css"&gt;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   h1 { color:blue;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p u 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{ color:red;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&lt;/style&gt;</a:t>
            </a:r>
            <a:endParaRPr lang="en-US" altLang="en-US" sz="16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200" smtClean="0">
              <a:latin typeface="Arial" charset="0"/>
              <a:cs typeface="Arial" charset="0"/>
            </a:endParaRPr>
          </a:p>
        </p:txBody>
      </p:sp>
      <p:sp>
        <p:nvSpPr>
          <p:cNvPr id="37893" name="Oval 6"/>
          <p:cNvSpPr>
            <a:spLocks noChangeArrowheads="1"/>
          </p:cNvSpPr>
          <p:nvPr/>
        </p:nvSpPr>
        <p:spPr bwMode="auto">
          <a:xfrm>
            <a:off x="1093788" y="2479675"/>
            <a:ext cx="608012" cy="40481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37894" name="Picture 8" descr="d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37063"/>
            <a:ext cx="6400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4.1.3.1</a:t>
            </a:r>
          </a:p>
        </p:txBody>
      </p:sp>
    </p:spTree>
    <p:extLst>
      <p:ext uri="{BB962C8B-B14F-4D97-AF65-F5344CB8AC3E}">
        <p14:creationId xmlns:p14="http://schemas.microsoft.com/office/powerpoint/2010/main" val="208863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tree data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We have already seen a number of data structures:</a:t>
            </a:r>
          </a:p>
          <a:p>
            <a:r>
              <a:rPr lang="en-GB" sz="2800" dirty="0" smtClean="0"/>
              <a:t>singly and doubly linked lists, one- and two-ended arrays, and circular arrays.</a:t>
            </a:r>
          </a:p>
          <a:p>
            <a:r>
              <a:rPr lang="en-GB" sz="2800" dirty="0" smtClean="0"/>
              <a:t> We will now look at a new data structure: the rooted tree</a:t>
            </a:r>
          </a:p>
          <a:p>
            <a:r>
              <a:rPr lang="en-GB" sz="2800" dirty="0"/>
              <a:t> </a:t>
            </a:r>
            <a:r>
              <a:rPr lang="en-GB" sz="2800" dirty="0" smtClean="0"/>
              <a:t>tree is a nonlinear data structure , it is used to represent hierarchical relationship between elements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07596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z="1400" smtClean="0">
                <a:latin typeface="Arial" charset="0"/>
                <a:cs typeface="Arial" charset="0"/>
              </a:rPr>
              <a:t>[1]	Donald E. Knuth, </a:t>
            </a:r>
            <a:r>
              <a:rPr lang="en-US" altLang="en-US" sz="1400" i="1" smtClean="0">
                <a:latin typeface="Arial" charset="0"/>
                <a:cs typeface="Arial" charset="0"/>
              </a:rPr>
              <a:t>The Art of Computer Programming, Volume 1:  Fundamental Algorithms</a:t>
            </a:r>
            <a:r>
              <a:rPr lang="en-US" altLang="en-US" sz="1400" smtClean="0">
                <a:latin typeface="Arial" charset="0"/>
                <a:cs typeface="Arial" charset="0"/>
              </a:rPr>
              <a:t>, 3</a:t>
            </a:r>
            <a:r>
              <a:rPr lang="en-US" altLang="en-US" sz="1400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sz="1400" smtClean="0">
                <a:latin typeface="Arial" charset="0"/>
                <a:cs typeface="Arial" charset="0"/>
              </a:rPr>
              <a:t> Ed., Addison Wesley, 1997, §2.2.1, p.238.</a:t>
            </a:r>
          </a:p>
          <a:p>
            <a:pPr marL="533400" indent="-533400"/>
            <a:endParaRPr lang="en-US" altLang="en-US" sz="1400" smtClean="0">
              <a:latin typeface="Arial" charset="0"/>
              <a:cs typeface="Arial" charset="0"/>
            </a:endParaRPr>
          </a:p>
          <a:p>
            <a:pPr marL="533400" indent="-533400">
              <a:buFontTx/>
              <a:buNone/>
            </a:pPr>
            <a:endParaRPr lang="en-US" altLang="en-US" sz="1400" smtClean="0">
              <a:latin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60259" y="2636912"/>
            <a:ext cx="3598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7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6133"/>
            <a:ext cx="7543800" cy="6941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terminologies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562" y="836712"/>
            <a:ext cx="7543801" cy="4023360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Root node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Child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Siblings 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External/leaf node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Internal nodes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Subtree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Predecessor/ancestor</a:t>
            </a:r>
          </a:p>
          <a:p>
            <a:r>
              <a:rPr lang="en-GB" sz="2400" b="1" dirty="0" err="1" smtClean="0">
                <a:solidFill>
                  <a:schemeClr val="tx1"/>
                </a:solidFill>
              </a:rPr>
              <a:t>Sucessor</a:t>
            </a:r>
            <a:r>
              <a:rPr lang="en-GB" sz="2400" b="1" dirty="0" smtClean="0">
                <a:solidFill>
                  <a:schemeClr val="tx1"/>
                </a:solidFill>
              </a:rPr>
              <a:t>/</a:t>
            </a:r>
            <a:r>
              <a:rPr lang="en-GB" sz="2400" b="1" dirty="0" err="1" smtClean="0">
                <a:solidFill>
                  <a:schemeClr val="tx1"/>
                </a:solidFill>
              </a:rPr>
              <a:t>decendent</a:t>
            </a:r>
            <a:endParaRPr lang="en-GB" sz="2400" b="1" dirty="0" smtClean="0">
              <a:solidFill>
                <a:schemeClr val="tx1"/>
              </a:solidFill>
            </a:endParaRPr>
          </a:p>
          <a:p>
            <a:r>
              <a:rPr lang="en-GB" sz="2400" b="1" dirty="0" smtClean="0">
                <a:solidFill>
                  <a:schemeClr val="tx1"/>
                </a:solidFill>
              </a:rPr>
              <a:t>Edge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Path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Branch</a:t>
            </a:r>
          </a:p>
          <a:p>
            <a:r>
              <a:rPr lang="en-GB" sz="2400" b="1" dirty="0" smtClean="0">
                <a:solidFill>
                  <a:schemeClr val="tx1"/>
                </a:solidFill>
              </a:rPr>
              <a:t>Level</a:t>
            </a: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E84F-478B-410F-8460-1D2E98F644A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27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lang="en-US" dirty="0" smtClean="0"/>
              <a:t>Basic Terminologies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52400" y="1145293"/>
            <a:ext cx="8852743" cy="266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3182888" y="3510747"/>
            <a:ext cx="3235424" cy="334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7243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979712" y="25260"/>
            <a:ext cx="5184576" cy="218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2" y="2170821"/>
            <a:ext cx="8839200" cy="468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4572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6" y="1958181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59136"/>
          </a:xfrm>
        </p:spPr>
        <p:txBody>
          <a:bodyPr/>
          <a:lstStyle/>
          <a:p>
            <a:r>
              <a:rPr lang="en-CA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822958" y="1001693"/>
            <a:ext cx="7543801" cy="402336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height of this tree is 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8313" y="6119813"/>
            <a:ext cx="49672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TextBox 14"/>
          <p:cNvSpPr txBox="1">
            <a:spLocks noChangeArrowheads="1"/>
          </p:cNvSpPr>
          <p:nvPr/>
        </p:nvSpPr>
        <p:spPr bwMode="auto">
          <a:xfrm>
            <a:off x="525463" y="3933825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/>
              <a:t>17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39750" y="2047875"/>
            <a:ext cx="2016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-1260475" y="4076700"/>
            <a:ext cx="4032250" cy="0"/>
          </a:xfrm>
          <a:prstGeom prst="line">
            <a:avLst/>
          </a:prstGeom>
          <a:ln w="285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0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822959" y="1737361"/>
            <a:ext cx="7543801" cy="402336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nodes will have zero or more child nodes or </a:t>
            </a:r>
            <a:r>
              <a:rPr lang="en-US" altLang="en-US" i="1" dirty="0" smtClean="0">
                <a:latin typeface="Arial" charset="0"/>
                <a:cs typeface="Arial" charset="0"/>
              </a:rPr>
              <a:t>children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 has three children:  J, K and L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all nodes other than the root node, there is one parent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 is the parent I</a:t>
            </a:r>
          </a:p>
          <a:p>
            <a:pPr lvl="1"/>
            <a:endParaRPr lang="en-US" altLang="en-US" sz="14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</p:txBody>
      </p:sp>
      <p:pic>
        <p:nvPicPr>
          <p:cNvPr id="819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746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8998</TotalTime>
  <Words>251</Words>
  <Application>Microsoft Office PowerPoint</Application>
  <PresentationFormat>On-screen Show (4:3)</PresentationFormat>
  <Paragraphs>262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Consolas</vt:lpstr>
      <vt:lpstr>Courier New</vt:lpstr>
      <vt:lpstr>Times New Roman</vt:lpstr>
      <vt:lpstr>Custom Design</vt:lpstr>
      <vt:lpstr>Retrospect</vt:lpstr>
      <vt:lpstr>Trees</vt:lpstr>
      <vt:lpstr>PowerPoint Presentation</vt:lpstr>
      <vt:lpstr>What is a Tree?</vt:lpstr>
      <vt:lpstr>The tree data structure</vt:lpstr>
      <vt:lpstr>terminologies</vt:lpstr>
      <vt:lpstr>Basic Terminologies</vt:lpstr>
      <vt:lpstr>PowerPoint Presentation</vt:lpstr>
      <vt:lpstr>Terminology</vt:lpstr>
      <vt:lpstr>Terminology</vt:lpstr>
      <vt:lpstr>Terminology</vt:lpstr>
      <vt:lpstr>Terminology</vt:lpstr>
      <vt:lpstr>PowerPoint Presentation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Binary tree</vt:lpstr>
      <vt:lpstr>PowerPoint Presentation</vt:lpstr>
      <vt:lpstr>Properties of a Binary Tree</vt:lpstr>
      <vt:lpstr>PowerPoint Presentation</vt:lpstr>
      <vt:lpstr>PowerPoint Presentation</vt:lpstr>
      <vt:lpstr>PowerPoint Presentation</vt:lpstr>
      <vt:lpstr>PowerPoint Presentation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Example: XHTML and CSS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Maira Sami</cp:lastModifiedBy>
  <cp:revision>460</cp:revision>
  <dcterms:created xsi:type="dcterms:W3CDTF">2009-09-11T23:00:44Z</dcterms:created>
  <dcterms:modified xsi:type="dcterms:W3CDTF">2019-10-28T05:30:53Z</dcterms:modified>
</cp:coreProperties>
</file>